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4" r:id="rId6"/>
    <p:sldId id="262" r:id="rId7"/>
    <p:sldId id="265" r:id="rId8"/>
    <p:sldId id="266" r:id="rId9"/>
    <p:sldId id="280" r:id="rId10"/>
    <p:sldId id="28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97" autoAdjust="0"/>
  </p:normalViewPr>
  <p:slideViewPr>
    <p:cSldViewPr snapToGrid="0">
      <p:cViewPr varScale="1">
        <p:scale>
          <a:sx n="83" d="100"/>
          <a:sy n="83" d="100"/>
        </p:scale>
        <p:origin x="65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74C70-2BDC-4F43-BE45-AC3022907D95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4B4F7-9D31-46C7-AC72-2A5D5F9D8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05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4B4F7-9D31-46C7-AC72-2A5D5F9D8BF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883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4B4F7-9D31-46C7-AC72-2A5D5F9D8BF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237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C223-71BF-4C85-A428-1348492875A1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A4ED-3142-4852-B6B4-8C9BAD5AA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766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C223-71BF-4C85-A428-1348492875A1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A4ED-3142-4852-B6B4-8C9BAD5AA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145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C223-71BF-4C85-A428-1348492875A1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A4ED-3142-4852-B6B4-8C9BAD5AA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396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C223-71BF-4C85-A428-1348492875A1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A4ED-3142-4852-B6B4-8C9BAD5AA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662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C223-71BF-4C85-A428-1348492875A1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A4ED-3142-4852-B6B4-8C9BAD5AA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412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C223-71BF-4C85-A428-1348492875A1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A4ED-3142-4852-B6B4-8C9BAD5AA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962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C223-71BF-4C85-A428-1348492875A1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A4ED-3142-4852-B6B4-8C9BAD5AA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96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C223-71BF-4C85-A428-1348492875A1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A4ED-3142-4852-B6B4-8C9BAD5AA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976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C223-71BF-4C85-A428-1348492875A1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A4ED-3142-4852-B6B4-8C9BAD5AA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371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C223-71BF-4C85-A428-1348492875A1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A4ED-3142-4852-B6B4-8C9BAD5AA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554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C223-71BF-4C85-A428-1348492875A1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A4ED-3142-4852-B6B4-8C9BAD5AA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258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1C223-71BF-4C85-A428-1348492875A1}" type="datetimeFigureOut">
              <a:rPr lang="ru-RU" smtClean="0"/>
              <a:t>14.09.2025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FA4ED-3142-4852-B6B4-8C9BAD5AA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18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library.kaznu.kz/ru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urait.ru/bcode/496177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ncste.kz/" TargetMode="External"/><Relationship Id="rId5" Type="http://schemas.openxmlformats.org/officeDocument/2006/relationships/hyperlink" Target="https://nauka.kz/page.php?page_id=787&amp;lang=1&amp;new" TargetMode="External"/><Relationship Id="rId4" Type="http://schemas.openxmlformats.org/officeDocument/2006/relationships/hyperlink" Target="https://www.dissercat.com/?ysclid=l7kbinlh5614944724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"/>
            <a:ext cx="9144000" cy="1989056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3. Психология </a:t>
            </a: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экстремальных </a:t>
            </a: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состояний </a:t>
            </a: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ресурсы выживания</a:t>
            </a:r>
          </a:p>
        </p:txBody>
      </p:sp>
      <p:pic>
        <p:nvPicPr>
          <p:cNvPr id="1026" name="Picture 2" descr="https://avatars.mds.yandex.net/i?id=f0b21d23e3012b5adbdc25d845d060ade218a8ca-4306538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971" y="1989057"/>
            <a:ext cx="8729221" cy="4868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077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108819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839788" y="338328"/>
            <a:ext cx="3932237" cy="1225296"/>
          </a:xfrm>
        </p:spPr>
        <p:txBody>
          <a:bodyPr/>
          <a:lstStyle/>
          <a:p>
            <a:pPr eaLnBrk="1" hangingPunct="1"/>
            <a:r>
              <a:rPr lang="ru-RU" altLang="ru-RU" sz="2400" i="1" dirty="0"/>
              <a:t>Рекомендуемая литература:</a:t>
            </a:r>
            <a:r>
              <a:rPr lang="ru-RU" altLang="ru-RU" sz="6000" dirty="0"/>
              <a:t/>
            </a:r>
            <a:br>
              <a:rPr lang="ru-RU" altLang="ru-RU" sz="6000" dirty="0"/>
            </a:br>
            <a:endParaRPr lang="ru-RU" altLang="ru-RU" dirty="0" smtClean="0"/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248656" y="0"/>
            <a:ext cx="6943344" cy="675741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литература: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Бердибаева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С.К.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Түлға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психологиясы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учебное пособие. – Алматы: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Воронов И.А. Экстремальная психология: комплексный подход: монография. –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СПб.:ЧОУВПО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СПбИПиА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2012. –146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экстремальных ситуаций для спасателей и пожарных / под общей ред. Ю.С. Шойгу. - М.: Смысл, 2018. - 319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Мигунова Ю.С., Королева С.В. Психология экстремальных ситуаций: учебное пособие. − Иваново: ФГБОУ ВО Ивановская пожарно-спасательная академия ГПС МЧС России, 2020. − 157 с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кризисных и экстремальных ситуаций: учебник / под ред. Н. С.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Хрусталёвой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— СПб.: Изд-во С.-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Петерб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ун-та, 2018. — 748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Пономарева И. М. Работа психолога в кризисных службах: учебное пособие. — СПб.: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СПбГИПСР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2014. — 197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экстремальных ситуаций / Под ред. В.В. Рубцова. – М.: Психологический ин-т РАО, 2008. – 304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Рогачева Т.В.,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Залевский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Г.В., Левицкая Т.Е. Психология экстремальных ситуаций и состояний: учеб. пособие. – Томск: Издательский Дом ТГУ, 2015. – 276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Попова Р.Р. Психологическая помощь в кризисных и чрезвычайных ситуациях: Учебное пособие. – Казань: Издательство Казанского ун-та, 2013. -135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anderson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a., </a:t>
            </a:r>
            <a:r>
              <a:rPr lang="en-US" sz="10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afdar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ocial psychology</a:t>
            </a:r>
            <a:r>
              <a:rPr lang="en-US" sz="10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u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niversity of Guelph.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Wiley-sons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Canada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Ltd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Дополнительная: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Семенова И. А. Психология экстремальных ситуаций: учеб. пособие. – Ульяновск: УВАУ ГА(И), 2012. - 138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Малкина-Пых И. Г. Психологическая помощь в кризисных ситуациях. – М.: Изд-во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Эксмо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2005. – 960 с. (Справочник практического психолога).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Тимченко А. В. Психология в экстремальных условиях. Боевая психическая травма методы её коррекции. - Харьков: Изд-во ХВУ, 1995. -112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Смирнов Б.А., Долгополова Е.В. . Психология деятельности в экстремальных ситуациях.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Xарьков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Изд-во Гуманитарный Центр, 2007.– 276 с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Беберашвили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З., Джавахишвили Д.,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Табагуа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 Травма, её природа и пути исцеления. - Тбилиси 2021. -104 с.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Рогачева Т.В. ,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Залевский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Левицкая Т.Е. Психология экстремальных ситуаций и состояний: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уч.пособие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Томск, 2015.- 275 с.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Кризисная психология : учебное пособие / составители Е. С.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Гольдшмидт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[и др.]. — Кемерово :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КемГУ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2019. — 140 с. — ISBN 978-5-8353-2444-6. — Текст : электронный // Лань : электронно-библиотечная система. — URL: https://e.lanbook.com/book/135215 (дата обращения: 19.05.2022).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Капустина, Т. В.  Психологическое заключение: учебное пособие для вузов / Т. В. Капустина, О. Б. 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Асриян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Р. В. Кадыров. — 2-е изд. — Москва : Издательство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2022. — 142 с. — (Высшее образование). — ISBN 978-5-534-12431-6. — Текст : электронный // Образовательная платформа </a:t>
            </a:r>
            <a:r>
              <a:rPr lang="ru-RU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[сайт]. — URL: 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https://urait.ru/bcode/496177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(дата обращения: 30.06.2025).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Интернет-ресурсы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http://elibrary.kaznu.kz/ru</a:t>
            </a:r>
            <a:r>
              <a:rPr lang="kk-KZ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научный портал  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Nauka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kz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Диссертации – аннотации https://nauka.kz/page.php?page_id=107&amp;lang=1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disserCat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— электронная библиотека диссертаций и авторефератов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Национальный научный портал Республики Казахстан (nauka.kz)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ГОСТы https://nauka.kz/page.php?page_id=787&amp;lang=1&amp;new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Ұлттық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мемлекеттік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ғылыми-техникалық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сараптама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ru-RU" sz="10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орталығы</a:t>
            </a:r>
            <a:r>
              <a:rPr lang="ru-RU" sz="1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(ncste.kz</a:t>
            </a:r>
            <a:r>
              <a:rPr lang="ru-RU" sz="1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)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1" name="Содержимое 4" descr="http://www.psy-files.ru/templates/school/images/books.jpg"/>
          <p:cNvPicPr>
            <a:picLocks noGrp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737616" y="1563624"/>
            <a:ext cx="3377184" cy="4495800"/>
          </a:xfrm>
        </p:spPr>
      </p:pic>
    </p:spTree>
    <p:extLst>
      <p:ext uri="{BB962C8B-B14F-4D97-AF65-F5344CB8AC3E}">
        <p14:creationId xmlns:p14="http://schemas.microsoft.com/office/powerpoint/2010/main" val="161978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36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Цель:</a:t>
            </a:r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познакомить  с основными понятиями психологии экстремальных состояний и ресурсами выживания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b="1" i="1" dirty="0"/>
              <a:t/>
            </a:r>
            <a:br>
              <a:rPr lang="ru-RU" b="1" i="1" dirty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0739"/>
          </a:xfrm>
        </p:spPr>
        <p:txBody>
          <a:bodyPr>
            <a:normAutofit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Основные вопросы:</a:t>
            </a:r>
            <a:endParaRPr lang="ru-RU" b="1" u="sng" dirty="0" smtClean="0">
              <a:solidFill>
                <a:srgbClr val="0070C0"/>
              </a:solidFill>
            </a:endParaRPr>
          </a:p>
          <a:p>
            <a:r>
              <a:rPr lang="ru-RU" b="1" dirty="0" smtClean="0"/>
              <a:t>Понятия «экстремальный», «экстремальное состояние», «экстремальная ситуация».</a:t>
            </a:r>
          </a:p>
          <a:p>
            <a:r>
              <a:rPr lang="ru-RU" b="1" dirty="0" smtClean="0"/>
              <a:t>Экстремальные психические состояния как реакция на   экстремальную ситуации.</a:t>
            </a:r>
          </a:p>
          <a:p>
            <a:r>
              <a:rPr lang="ru-RU" b="1" dirty="0" smtClean="0"/>
              <a:t>Психические функции в экстремальных состояниях .</a:t>
            </a:r>
          </a:p>
          <a:p>
            <a:r>
              <a:rPr lang="ru-RU" b="1" dirty="0" smtClean="0"/>
              <a:t>Виды экстремальных состояний.</a:t>
            </a:r>
          </a:p>
          <a:p>
            <a:r>
              <a:rPr lang="ru-RU" b="1" dirty="0" smtClean="0"/>
              <a:t>Психология выживания.</a:t>
            </a:r>
          </a:p>
          <a:p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77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" y="91440"/>
            <a:ext cx="11942064" cy="67665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/>
              <a:t>В психологии кризисных и экстремальных </a:t>
            </a:r>
            <a:r>
              <a:rPr lang="ru-RU" sz="2000" b="1" dirty="0"/>
              <a:t>ситуаций </a:t>
            </a:r>
            <a:r>
              <a:rPr lang="ru-RU" sz="2000" b="1" dirty="0" smtClean="0"/>
              <a:t>- ключевые понятия- </a:t>
            </a:r>
            <a:r>
              <a:rPr lang="ru-RU" sz="2000" b="1" u="sng" dirty="0">
                <a:solidFill>
                  <a:srgbClr val="0070C0"/>
                </a:solidFill>
              </a:rPr>
              <a:t>«</a:t>
            </a:r>
            <a:r>
              <a:rPr lang="ru-RU" sz="2000" b="1" u="sng" dirty="0" smtClean="0">
                <a:solidFill>
                  <a:srgbClr val="0070C0"/>
                </a:solidFill>
              </a:rPr>
              <a:t>экстремальный», «экстремальное состояние», «экстремальная ситуация».</a:t>
            </a:r>
            <a:endParaRPr lang="ru-RU" sz="2000" b="1" u="sng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/>
              <a:t>В Толковом словаре </a:t>
            </a:r>
            <a:r>
              <a:rPr lang="ru-RU" sz="2000" b="1" dirty="0"/>
              <a:t>С. И. </a:t>
            </a:r>
            <a:r>
              <a:rPr lang="ru-RU" sz="2000" b="1" dirty="0" smtClean="0"/>
              <a:t>Ожегова понятие </a:t>
            </a:r>
            <a:r>
              <a:rPr lang="ru-RU" sz="2000" b="1" u="sng" dirty="0" smtClean="0">
                <a:solidFill>
                  <a:srgbClr val="0070C0"/>
                </a:solidFill>
              </a:rPr>
              <a:t>«экстремальный» </a:t>
            </a:r>
            <a:r>
              <a:rPr lang="ru-RU" sz="2000" b="1" dirty="0" smtClean="0"/>
              <a:t>определяется как: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/>
              <a:t>«</a:t>
            </a:r>
            <a:r>
              <a:rPr lang="ru-RU" sz="2000" b="1" dirty="0"/>
              <a:t>крайний, необычный по трудности, сложности». </a:t>
            </a:r>
            <a:endParaRPr lang="ru-RU" sz="20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/>
              <a:t>В целом в психол. литературе - как:  </a:t>
            </a:r>
            <a:r>
              <a:rPr lang="ru-RU" sz="2000" b="1" dirty="0"/>
              <a:t>«достигший наивысшей точки, крайний, </a:t>
            </a:r>
            <a:r>
              <a:rPr lang="ru-RU" sz="2000" b="1" dirty="0" smtClean="0"/>
              <a:t>предельный», «</a:t>
            </a:r>
            <a:r>
              <a:rPr lang="ru-RU" sz="2000" b="1" dirty="0"/>
              <a:t>выходящий из рамок обычного, </a:t>
            </a:r>
            <a:r>
              <a:rPr lang="ru-RU" sz="2000" b="1" dirty="0" smtClean="0"/>
              <a:t>чрезвычайный» (экстремальная температура, экстремальные условия и </a:t>
            </a:r>
            <a:r>
              <a:rPr lang="ru-RU" sz="2000" b="1" dirty="0" err="1" smtClean="0"/>
              <a:t>др</a:t>
            </a:r>
            <a:r>
              <a:rPr lang="ru-RU" sz="2000" b="1" dirty="0" smtClean="0"/>
              <a:t>).</a:t>
            </a:r>
            <a:endParaRPr lang="ru-RU" sz="20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/>
              <a:t>Таким образом, </a:t>
            </a:r>
            <a:r>
              <a:rPr lang="ru-RU" sz="2000" b="1" u="sng" dirty="0" smtClean="0">
                <a:solidFill>
                  <a:srgbClr val="0070C0"/>
                </a:solidFill>
              </a:rPr>
              <a:t>понятие </a:t>
            </a:r>
            <a:r>
              <a:rPr lang="ru-RU" sz="2000" b="1" u="sng" dirty="0">
                <a:solidFill>
                  <a:srgbClr val="0070C0"/>
                </a:solidFill>
              </a:rPr>
              <a:t>«экстремальный» </a:t>
            </a:r>
            <a:r>
              <a:rPr lang="ru-RU" sz="2000" b="1" dirty="0"/>
              <a:t>подчеркивает </a:t>
            </a:r>
            <a:r>
              <a:rPr lang="ru-RU" sz="2000" b="1" dirty="0" smtClean="0"/>
              <a:t>необычность</a:t>
            </a:r>
            <a:r>
              <a:rPr lang="ru-RU" sz="2000" b="1" dirty="0"/>
              <a:t>, сложность какого-то явления</a:t>
            </a:r>
            <a:r>
              <a:rPr lang="ru-RU" sz="2000" b="1" dirty="0" smtClean="0"/>
              <a:t>.</a:t>
            </a:r>
          </a:p>
          <a:p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Экстремальное состояние  </a:t>
            </a:r>
            <a:r>
              <a:rPr lang="ru-RU" sz="2000" b="1" dirty="0" smtClean="0"/>
              <a:t>- это предельное психоэмоциональное и функциональное состояние личности, возникающее  в условиях угрозы жизни, высокой опасности, дефицита времени и ресурсов, сопровождающееся  напряжением адаптационных механизмов и может привести к мобилизации , так и дезорганизации психической деятельности. </a:t>
            </a:r>
          </a:p>
          <a:p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признаки экстремального состояния:</a:t>
            </a:r>
          </a:p>
          <a:p>
            <a:r>
              <a:rPr lang="ru-RU" sz="2000" b="1" dirty="0" smtClean="0"/>
              <a:t>Высокая психическая напряжённость</a:t>
            </a:r>
          </a:p>
          <a:p>
            <a:r>
              <a:rPr lang="ru-RU" sz="2000" b="1" dirty="0" smtClean="0"/>
              <a:t>Изменение восприятия времени и реальности</a:t>
            </a:r>
          </a:p>
          <a:p>
            <a:r>
              <a:rPr lang="ru-RU" sz="2000" b="1" dirty="0" smtClean="0"/>
              <a:t>Интенсивные эмоции (страх, тревога, агрессия ,паника или наоборот –мобилизация, концентрация)</a:t>
            </a:r>
          </a:p>
          <a:p>
            <a:r>
              <a:rPr lang="ru-RU" sz="2000" b="1" dirty="0" smtClean="0"/>
              <a:t>Ограничение или искажение когнитивных процессов (внимание сужается, решения принимаются импульсивно или автоматизировано)</a:t>
            </a:r>
          </a:p>
          <a:p>
            <a:r>
              <a:rPr lang="ru-RU" sz="2000" b="1" dirty="0" smtClean="0"/>
              <a:t>Изменения в физиологической сфере- тахикардия, потоотделение, мышечное напряжение, истощение.</a:t>
            </a:r>
          </a:p>
        </p:txBody>
      </p:sp>
    </p:spTree>
    <p:extLst>
      <p:ext uri="{BB962C8B-B14F-4D97-AF65-F5344CB8AC3E}">
        <p14:creationId xmlns:p14="http://schemas.microsoft.com/office/powerpoint/2010/main" val="115415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08873" cy="6858000"/>
          </a:xfrm>
        </p:spPr>
        <p:txBody>
          <a:bodyPr>
            <a:noAutofit/>
          </a:bodyPr>
          <a:lstStyle/>
          <a:p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Экстремальная ситуация </a:t>
            </a:r>
            <a:r>
              <a:rPr lang="ru-RU" sz="2000" b="1" dirty="0" smtClean="0"/>
              <a:t>рассматривается как  особый тип жизненных обстоятельств, которые выходят за пределы  обычного опыта человека, сопровождаются высокой  степенью угрозы и требуют мобилизации всех психических и физических ресурсов для выживания и сохранения здоровья.</a:t>
            </a:r>
          </a:p>
          <a:p>
            <a:r>
              <a:rPr lang="ru-RU" sz="2000" b="1" dirty="0" smtClean="0"/>
              <a:t>Это такие обстоятельства, которые создают угрозу жизни, здоровью или базовым ценностям человека и требуют напряжения все ресурсов психики и организма (природные, техногенные, </a:t>
            </a:r>
            <a:r>
              <a:rPr lang="ru-RU" sz="2000" b="1" dirty="0" err="1" smtClean="0"/>
              <a:t>соцально</a:t>
            </a:r>
            <a:r>
              <a:rPr lang="ru-RU" sz="2000" b="1" dirty="0" smtClean="0"/>
              <a:t>-политические, медицинские и биологические, психологические)</a:t>
            </a:r>
          </a:p>
          <a:p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характеристики ЭС в психологии:</a:t>
            </a:r>
          </a:p>
          <a:p>
            <a:r>
              <a:rPr lang="ru-RU" sz="2000" b="1" dirty="0" smtClean="0"/>
              <a:t>Высокая степень угрозы, опасность для жизни, здоровья, социального статуса или базовых ценностей;</a:t>
            </a:r>
          </a:p>
          <a:p>
            <a:r>
              <a:rPr lang="ru-RU" sz="2000" b="1" dirty="0" smtClean="0"/>
              <a:t>Дефицит времени –необходимость быстро принимать решения в условиях неопределенности;</a:t>
            </a:r>
          </a:p>
          <a:p>
            <a:r>
              <a:rPr lang="ru-RU" sz="2000" b="1" dirty="0" smtClean="0"/>
              <a:t>Непредсказуемость –невозможно  заранее рассчитать развитие событий;</a:t>
            </a:r>
          </a:p>
          <a:p>
            <a:r>
              <a:rPr lang="ru-RU" sz="2000" b="1" dirty="0" smtClean="0"/>
              <a:t>Перегрузка психики –чрезмерное напряжение эмоциональной, когнитивной и волевой сфер;</a:t>
            </a:r>
          </a:p>
          <a:p>
            <a:r>
              <a:rPr lang="ru-RU" sz="2000" b="1" dirty="0" smtClean="0"/>
              <a:t>Социальная изоляция или разрешение привычных норм –отсутствие привычной поддержки, разрушение социального окружения.</a:t>
            </a:r>
          </a:p>
          <a:p>
            <a:r>
              <a:rPr lang="ru-RU" sz="2000" b="1" dirty="0" smtClean="0">
                <a:solidFill>
                  <a:srgbClr val="0070C0"/>
                </a:solidFill>
              </a:rPr>
              <a:t>В психологии личности ЭС   </a:t>
            </a:r>
            <a:r>
              <a:rPr lang="ru-RU" sz="2000" b="1" dirty="0" smtClean="0"/>
              <a:t>- исследуется - личностные качества (жизнестойкость, толерантность и др.) помогающие справляться с такими ситуациями.</a:t>
            </a:r>
          </a:p>
          <a:p>
            <a:r>
              <a:rPr lang="ru-RU" sz="2000" b="1" dirty="0" smtClean="0">
                <a:solidFill>
                  <a:srgbClr val="0070C0"/>
                </a:solidFill>
              </a:rPr>
              <a:t>В психологии кризисных и экстремальных ситуация </a:t>
            </a:r>
            <a:r>
              <a:rPr lang="ru-RU" sz="2000" b="1" dirty="0" smtClean="0"/>
              <a:t>- какие последствия такие ситуации имеют для психики (травма, посттравматическое стрессовое расстройство, психосоматические нарушения).</a:t>
            </a:r>
          </a:p>
          <a:p>
            <a:r>
              <a:rPr lang="ru-RU" sz="2000" b="1" dirty="0" smtClean="0">
                <a:solidFill>
                  <a:srgbClr val="0070C0"/>
                </a:solidFill>
              </a:rPr>
              <a:t>В практическом плане-  </a:t>
            </a:r>
            <a:r>
              <a:rPr lang="ru-RU" sz="2000" b="1" dirty="0" smtClean="0"/>
              <a:t>разрабатываются методы психологической помощи и </a:t>
            </a:r>
            <a:r>
              <a:rPr lang="ru-RU" sz="2000" b="1" dirty="0" err="1" smtClean="0"/>
              <a:t>психопрофилактики</a:t>
            </a:r>
            <a:r>
              <a:rPr lang="ru-RU" sz="2000" b="1" dirty="0" smtClean="0"/>
              <a:t> для людей, попавших     в экстремальные ситуации( военные, спасатели, жертвы катастроф, мигранты и др.</a:t>
            </a:r>
          </a:p>
        </p:txBody>
      </p:sp>
    </p:spTree>
    <p:extLst>
      <p:ext uri="{BB962C8B-B14F-4D97-AF65-F5344CB8AC3E}">
        <p14:creationId xmlns:p14="http://schemas.microsoft.com/office/powerpoint/2010/main" val="170393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endParaRPr lang="ru-RU" sz="20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ЭС в психологическом аспекте </a:t>
            </a:r>
            <a:r>
              <a:rPr lang="ru-RU" sz="2000" b="1" dirty="0" smtClean="0"/>
              <a:t>рассматривается как:</a:t>
            </a:r>
          </a:p>
          <a:p>
            <a:r>
              <a:rPr lang="ru-RU" sz="2000" b="1" u="sng" dirty="0" smtClean="0"/>
              <a:t>событие </a:t>
            </a:r>
            <a:r>
              <a:rPr lang="ru-RU" sz="2000" b="1" dirty="0" smtClean="0"/>
              <a:t>– катастрофа, война, потеря близкого, стихийное бедствие</a:t>
            </a:r>
          </a:p>
          <a:p>
            <a:r>
              <a:rPr lang="ru-RU" sz="2000" b="1" u="sng" dirty="0" smtClean="0"/>
              <a:t>переживание</a:t>
            </a:r>
            <a:r>
              <a:rPr lang="ru-RU" sz="2000" b="1" dirty="0" smtClean="0"/>
              <a:t> – субъективная реакция- страх, отчаяние, агрессия, апатия</a:t>
            </a:r>
          </a:p>
          <a:p>
            <a:r>
              <a:rPr lang="ru-RU" sz="2000" b="1" u="sng" dirty="0" smtClean="0"/>
              <a:t>последствия</a:t>
            </a:r>
            <a:r>
              <a:rPr lang="ru-RU" sz="2000" b="1" dirty="0" smtClean="0"/>
              <a:t> – посттравматический стресс, изменение личности, рост или разрушение.</a:t>
            </a:r>
          </a:p>
          <a:p>
            <a:r>
              <a:rPr lang="ru-RU" sz="2000" b="1" dirty="0" smtClean="0"/>
              <a:t>Т.е. – это не только как внешнее событие, но и как субъективно переживаемое состояние.</a:t>
            </a:r>
            <a:endParaRPr lang="ru-RU" sz="20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Экстремальная </a:t>
            </a:r>
            <a:r>
              <a:rPr lang="ru-RU" sz="2000" b="1" i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</a:t>
            </a:r>
            <a:r>
              <a:rPr lang="ru-RU" sz="20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000" b="1" i="1" dirty="0"/>
              <a:t>являясь, </a:t>
            </a:r>
            <a:r>
              <a:rPr lang="ru-RU" sz="2000" b="1" i="1" dirty="0" smtClean="0"/>
              <a:t>внезапно </a:t>
            </a:r>
            <a:r>
              <a:rPr lang="ru-RU" sz="2000" b="1" i="1" dirty="0"/>
              <a:t>возникшей, </a:t>
            </a:r>
            <a:r>
              <a:rPr lang="ru-RU" sz="2000" b="1" i="1" dirty="0" smtClean="0"/>
              <a:t>угрожающей </a:t>
            </a:r>
            <a:r>
              <a:rPr lang="ru-RU" sz="2000" b="1" i="1" dirty="0"/>
              <a:t>жизни </a:t>
            </a:r>
            <a:r>
              <a:rPr lang="ru-RU" sz="2000" b="1" dirty="0"/>
              <a:t>и </a:t>
            </a:r>
            <a:r>
              <a:rPr lang="ru-RU" sz="2000" b="1" dirty="0" smtClean="0"/>
              <a:t> </a:t>
            </a:r>
            <a:r>
              <a:rPr lang="ru-RU" sz="2000" b="1" i="1" dirty="0"/>
              <a:t>общей для большого числа людей, </a:t>
            </a:r>
            <a:r>
              <a:rPr lang="ru-RU" sz="2000" b="1" dirty="0" smtClean="0"/>
              <a:t> </a:t>
            </a:r>
            <a:r>
              <a:rPr lang="ru-RU" sz="2000" b="1" i="1" dirty="0" smtClean="0"/>
              <a:t>не всегда </a:t>
            </a:r>
            <a:r>
              <a:rPr lang="ru-RU" sz="2000" b="1" i="1" dirty="0"/>
              <a:t>носит </a:t>
            </a:r>
            <a:r>
              <a:rPr lang="ru-RU" sz="2000" b="1" i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личностный характер</a:t>
            </a:r>
            <a:r>
              <a:rPr lang="ru-RU" sz="20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sz="2000" b="1" u="sng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dirty="0" smtClean="0"/>
              <a:t>Индивидуальные </a:t>
            </a:r>
            <a:r>
              <a:rPr lang="ru-RU" sz="2000" b="1" dirty="0"/>
              <a:t>характеристики </a:t>
            </a:r>
            <a:r>
              <a:rPr lang="ru-RU" sz="2000" b="1" dirty="0" smtClean="0"/>
              <a:t>психического состояния </a:t>
            </a:r>
            <a:r>
              <a:rPr lang="ru-RU" sz="2000" b="1" dirty="0"/>
              <a:t>человека при таких сверхсильных воздействиях могут </a:t>
            </a:r>
            <a:r>
              <a:rPr lang="ru-RU" sz="2000" b="1" dirty="0" smtClean="0"/>
              <a:t>нивелироваться, на </a:t>
            </a:r>
            <a:r>
              <a:rPr lang="ru-RU" sz="2000" b="1" dirty="0"/>
              <a:t>первый план выступают «аварийные» биологические защитные реакции.</a:t>
            </a:r>
          </a:p>
          <a:p>
            <a:r>
              <a:rPr lang="ru-RU" sz="2000" b="1" dirty="0"/>
              <a:t>В экстремальной ситуации личностная структура человека способна </a:t>
            </a:r>
            <a:r>
              <a:rPr lang="ru-RU" sz="2000" b="1" dirty="0" smtClean="0"/>
              <a:t>достаточно длительное </a:t>
            </a:r>
            <a:r>
              <a:rPr lang="ru-RU" sz="2000" b="1" dirty="0"/>
              <a:t>время оставаться относительно </a:t>
            </a:r>
            <a:r>
              <a:rPr lang="ru-RU" sz="2000" b="1" dirty="0" err="1"/>
              <a:t>интактной</a:t>
            </a:r>
            <a:r>
              <a:rPr lang="ru-RU" sz="2000" b="1" dirty="0"/>
              <a:t>, однако эмоциональное </a:t>
            </a:r>
            <a:r>
              <a:rPr lang="ru-RU" sz="2000" b="1" dirty="0" smtClean="0"/>
              <a:t>перенапряжение </a:t>
            </a:r>
            <a:r>
              <a:rPr lang="ru-RU" sz="2000" b="1" dirty="0"/>
              <a:t>при неблагоприятном сочетании ряда факторов может вызвать у </a:t>
            </a:r>
            <a:r>
              <a:rPr lang="ru-RU" sz="2000" b="1" dirty="0" smtClean="0"/>
              <a:t>него различные </a:t>
            </a:r>
            <a:r>
              <a:rPr lang="ru-RU" sz="2000" b="1" dirty="0"/>
              <a:t>психосоматические и психопатологические </a:t>
            </a:r>
            <a:r>
              <a:rPr lang="ru-RU" sz="2000" b="1" dirty="0" smtClean="0"/>
              <a:t>последствия.</a:t>
            </a:r>
          </a:p>
          <a:p>
            <a:r>
              <a:rPr lang="ru-RU" sz="2000" b="1" dirty="0" smtClean="0"/>
              <a:t>В </a:t>
            </a:r>
            <a:r>
              <a:rPr lang="ru-RU" sz="2000" b="1" dirty="0"/>
              <a:t>то же время экстремальные ситуации далеко не всегда являются </a:t>
            </a:r>
            <a:r>
              <a:rPr lang="ru-RU" sz="2000" b="1" dirty="0" smtClean="0"/>
              <a:t>психотравмирующими</a:t>
            </a:r>
            <a:r>
              <a:rPr lang="ru-RU" sz="2000" b="1" dirty="0"/>
              <a:t>. </a:t>
            </a:r>
            <a:endParaRPr lang="ru-RU" sz="2000" b="1" dirty="0" smtClean="0"/>
          </a:p>
          <a:p>
            <a:r>
              <a:rPr lang="ru-RU" sz="2000" b="1" dirty="0" smtClean="0"/>
              <a:t>В </a:t>
            </a:r>
            <a:r>
              <a:rPr lang="ru-RU" sz="2000" b="1" dirty="0"/>
              <a:t>ряде случаев после кратковременной острой реакции </a:t>
            </a:r>
            <a:r>
              <a:rPr lang="ru-RU" sz="2000" b="1" dirty="0" smtClean="0"/>
              <a:t>наступает </a:t>
            </a:r>
            <a:r>
              <a:rPr lang="ru-RU" sz="2000" b="1" dirty="0"/>
              <a:t>мобилизация не только привычных ресурсов, но и сверхобычных для </a:t>
            </a:r>
            <a:r>
              <a:rPr lang="ru-RU" sz="2000" b="1" dirty="0" smtClean="0"/>
              <a:t>человека способностей </a:t>
            </a:r>
            <a:r>
              <a:rPr lang="ru-RU" sz="2000" b="1" dirty="0"/>
              <a:t>и возможностей</a:t>
            </a:r>
            <a:r>
              <a:rPr lang="ru-RU" sz="2000" b="1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2000" b="1" dirty="0" smtClean="0"/>
          </a:p>
          <a:p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24479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8691" y="0"/>
            <a:ext cx="11434618" cy="6677891"/>
          </a:xfrm>
        </p:spPr>
        <p:txBody>
          <a:bodyPr/>
          <a:lstStyle/>
          <a:p>
            <a:r>
              <a:rPr lang="ru-RU" b="1" dirty="0" smtClean="0"/>
              <a:t>Таким образом, ЭС в психологии кризисных и экстремальных ситуаций рассматривается </a:t>
            </a:r>
            <a:r>
              <a:rPr lang="ru-RU" b="1" u="sng" dirty="0" smtClean="0">
                <a:solidFill>
                  <a:srgbClr val="0070C0"/>
                </a:solidFill>
              </a:rPr>
              <a:t>как комплекс внешних  обстоятельств и внутренних реакций, где важна  не только сама угроза, но и то, как человек ее воспринимает и какие ресурсы использует. </a:t>
            </a:r>
          </a:p>
          <a:p>
            <a:r>
              <a:rPr lang="ru-RU" b="1" dirty="0" smtClean="0"/>
              <a:t>ЭС рассматривается в 4 аспектах: </a:t>
            </a:r>
          </a:p>
          <a:p>
            <a:r>
              <a:rPr lang="ru-RU" b="1" dirty="0" smtClean="0"/>
              <a:t>событие (внешний фактор, угроза);</a:t>
            </a:r>
          </a:p>
          <a:p>
            <a:r>
              <a:rPr lang="ru-RU" b="1" dirty="0"/>
              <a:t>с</a:t>
            </a:r>
            <a:r>
              <a:rPr lang="ru-RU" b="1" dirty="0" smtClean="0"/>
              <a:t>остояние (стресс-реакции, мобилизация или дезорганизация психики;</a:t>
            </a:r>
          </a:p>
          <a:p>
            <a:r>
              <a:rPr lang="ru-RU" b="1" dirty="0" smtClean="0"/>
              <a:t>последствие (травма или рост, долгосрочное изменение психики, поведения);</a:t>
            </a:r>
          </a:p>
          <a:p>
            <a:r>
              <a:rPr lang="ru-RU" b="1" dirty="0"/>
              <a:t>п</a:t>
            </a:r>
            <a:r>
              <a:rPr lang="ru-RU" b="1" dirty="0" smtClean="0"/>
              <a:t>омощь (поддержка или коррекция, методы поддержки, восстановления, профилактика).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2442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097512" cy="685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Экстремальные психические состояния </a:t>
            </a:r>
            <a:r>
              <a:rPr lang="ru-RU" sz="20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реакция на   экстремальные ситуации </a:t>
            </a:r>
            <a:r>
              <a:rPr lang="ru-RU" sz="2000" b="1" dirty="0" smtClean="0"/>
              <a:t>– это особые формы функционирования психики, возникающие в условиях предельного напряжения и угрозы, когда обычные механизмы адаптация   не справляются.</a:t>
            </a:r>
            <a:endParaRPr lang="ru-RU" sz="20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виды реакций: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1" dirty="0" smtClean="0"/>
              <a:t>1.Аффективные состояния</a:t>
            </a:r>
            <a:r>
              <a:rPr lang="ru-RU" sz="2000" b="1" dirty="0" smtClean="0"/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/>
              <a:t>Паника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/>
              <a:t>Острый страх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/>
              <a:t>Ярость, агрессия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/>
              <a:t>Чувство беспомощности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u="sng" dirty="0" smtClean="0"/>
              <a:t>2.Состояния дезорганизации:		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/>
              <a:t>	Ступор (оцепенение, обездвиженность)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/>
              <a:t>	Растерянность, потеря способности мыслить логически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/>
              <a:t>	Хаотичные движения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u="sng" dirty="0" smtClean="0"/>
              <a:t>3. Психогенные реакции: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/>
              <a:t>	Истерические проявления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/>
              <a:t>	Нарушение памяти (амнезия, фрагментарность)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/>
              <a:t>	</a:t>
            </a:r>
            <a:r>
              <a:rPr lang="ru-RU" sz="2000" b="1" dirty="0" err="1" smtClean="0"/>
              <a:t>Дереализация</a:t>
            </a:r>
            <a:r>
              <a:rPr lang="ru-RU" sz="2000" b="1" dirty="0" smtClean="0"/>
              <a:t> , ощущения «как будто это не со мной»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u="sng" dirty="0" smtClean="0"/>
              <a:t>4. Длительные последствия: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/>
              <a:t>	</a:t>
            </a:r>
            <a:r>
              <a:rPr lang="ru-RU" sz="2000" b="1" dirty="0" err="1" smtClean="0"/>
              <a:t>Постравматическое</a:t>
            </a:r>
            <a:r>
              <a:rPr lang="ru-RU" sz="2000" b="1" dirty="0" smtClean="0"/>
              <a:t> стрессовое расстройство (ПТСР)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/>
              <a:t>	Депрессия, апатия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/>
              <a:t>	Психосоматические заболевания</a:t>
            </a:r>
            <a:endParaRPr lang="ru-RU" sz="2000" dirty="0" smtClean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9117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0"/>
            <a:ext cx="12108873" cy="6936509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b="1" u="sng" dirty="0" smtClean="0">
                <a:solidFill>
                  <a:srgbClr val="0070C0"/>
                </a:solidFill>
              </a:rPr>
              <a:t>Психические функции в экстремальных состояниях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Экстремальные  условия оказывают сильное воздействие на психику человека.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При этом психические функции могут активироваться  для выживания, так и искажаться или нарушаться.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u="sng" dirty="0" smtClean="0">
                <a:solidFill>
                  <a:srgbClr val="0070C0"/>
                </a:solidFill>
              </a:rPr>
              <a:t>Основные изменения: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i="1" dirty="0" smtClean="0">
                <a:solidFill>
                  <a:srgbClr val="0070C0"/>
                </a:solidFill>
              </a:rPr>
              <a:t>1. Восприятие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Сужение поля восприятия (туннельное зрение)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Снижение точности, искажение ощущений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Повышенная чувствительность к сигналам угрозы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i="1" u="sng" dirty="0" smtClean="0">
                <a:solidFill>
                  <a:srgbClr val="0070C0"/>
                </a:solidFill>
              </a:rPr>
              <a:t>2. Внимание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Сужение объема внимания, концентрация на источнике опасности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Трудности переключения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Возможны рассеянность или наоборот, </a:t>
            </a:r>
            <a:r>
              <a:rPr lang="ru-RU" b="1" dirty="0" err="1" smtClean="0"/>
              <a:t>геперфокусировка</a:t>
            </a:r>
            <a:endParaRPr lang="ru-RU" b="1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i="1" u="sng" dirty="0" smtClean="0">
                <a:solidFill>
                  <a:srgbClr val="0070C0"/>
                </a:solidFill>
              </a:rPr>
              <a:t>3. Память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Фрагментарность воспоминаний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Забывание второстепенной информации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/>
              <a:t>Иногда </a:t>
            </a:r>
            <a:r>
              <a:rPr lang="ru-RU" b="1" dirty="0" err="1" smtClean="0"/>
              <a:t>гипермнезмя</a:t>
            </a:r>
            <a:r>
              <a:rPr lang="ru-RU" b="1" dirty="0" smtClean="0"/>
              <a:t> (чрезмерная яркость воспоминаний)</a:t>
            </a:r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0680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2555</TotalTime>
  <Words>1320</Words>
  <Application>Microsoft Office PowerPoint</Application>
  <PresentationFormat>Широкоэкранный</PresentationFormat>
  <Paragraphs>119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Лекция 3. Психология экстремальных состояний и ресурсы выживания</vt:lpstr>
      <vt:lpstr>Рекомендуемая литература: </vt:lpstr>
      <vt:lpstr> Цель: познакомить  с основными понятиями психологии экстремальных состояний и ресурсами выживания.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3. Психология экстремальных ситуаций и ресурсы выживания</dc:title>
  <dc:creator>MASTER</dc:creator>
  <cp:lastModifiedBy>MASTER</cp:lastModifiedBy>
  <cp:revision>115</cp:revision>
  <dcterms:created xsi:type="dcterms:W3CDTF">2025-09-12T18:11:36Z</dcterms:created>
  <dcterms:modified xsi:type="dcterms:W3CDTF">2025-09-14T12:48:27Z</dcterms:modified>
</cp:coreProperties>
</file>